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3" r:id="rId5"/>
    <p:sldId id="284" r:id="rId6"/>
    <p:sldId id="265" r:id="rId7"/>
    <p:sldId id="285" r:id="rId8"/>
    <p:sldId id="273" r:id="rId9"/>
    <p:sldId id="264" r:id="rId10"/>
    <p:sldId id="266" r:id="rId11"/>
    <p:sldId id="286" r:id="rId12"/>
    <p:sldId id="289" r:id="rId13"/>
    <p:sldId id="287" r:id="rId14"/>
    <p:sldId id="288" r:id="rId15"/>
    <p:sldId id="290" r:id="rId16"/>
    <p:sldId id="269" r:id="rId17"/>
    <p:sldId id="272" r:id="rId18"/>
    <p:sldId id="291" r:id="rId19"/>
    <p:sldId id="292" r:id="rId20"/>
    <p:sldId id="293" r:id="rId21"/>
    <p:sldId id="267" r:id="rId22"/>
    <p:sldId id="294" r:id="rId23"/>
    <p:sldId id="295" r:id="rId24"/>
    <p:sldId id="296" r:id="rId25"/>
    <p:sldId id="283" r:id="rId26"/>
  </p:sldIdLst>
  <p:sldSz cx="12192000" cy="6858000"/>
  <p:notesSz cx="7104063" cy="10234613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04"/>
    <a:srgbClr val="C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BB54D-847B-4B2E-AFA5-7A6A9DF7922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5D781-0437-4F99-94CB-BA8DA3B56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886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12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748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002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10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7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02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65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6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30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441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78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92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648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654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8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245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581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65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03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480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54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712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578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021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5D781-0437-4F99-94CB-BA8DA3B567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65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ubbo.apache.org/zh-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伞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2701290"/>
            <a:ext cx="4580890" cy="3442335"/>
          </a:xfrm>
          <a:prstGeom prst="rect">
            <a:avLst/>
          </a:prstGeom>
          <a:effectLst>
            <a:reflection stA="50000" endA="300" endPos="35000" dir="5400000" sy="-100000" algn="bl" rotWithShape="0"/>
          </a:effectLst>
        </p:spPr>
      </p:pic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32200" y="1982470"/>
            <a:ext cx="7788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 err="1" smtClean="0">
                <a:solidFill>
                  <a:srgbClr val="C90000"/>
                </a:solidFill>
                <a:latin typeface="汉真广标" panose="02010609000101010101" charset="-122"/>
                <a:ea typeface="汉真广标" panose="02010609000101010101" charset="-122"/>
              </a:rPr>
              <a:t>Dubbo</a:t>
            </a:r>
            <a:r>
              <a:rPr lang="en-US" altLang="zh-CN" sz="7200" dirty="0" smtClean="0">
                <a:solidFill>
                  <a:srgbClr val="C90000"/>
                </a:solidFill>
                <a:latin typeface="汉真广标" panose="02010609000101010101" charset="-122"/>
                <a:ea typeface="汉真广标" panose="02010609000101010101" charset="-122"/>
              </a:rPr>
              <a:t> SPI </a:t>
            </a:r>
            <a:r>
              <a:rPr lang="zh-CN" altLang="en-US" sz="7200" dirty="0" smtClean="0">
                <a:solidFill>
                  <a:srgbClr val="C90000"/>
                </a:solidFill>
                <a:latin typeface="汉真广标" panose="02010609000101010101" charset="-122"/>
                <a:ea typeface="汉真广标" panose="02010609000101010101" charset="-122"/>
              </a:rPr>
              <a:t>简介</a:t>
            </a:r>
            <a:endParaRPr lang="zh-CN" altLang="en-US" sz="7200" dirty="0">
              <a:solidFill>
                <a:srgbClr val="C90000"/>
              </a:solidFill>
              <a:latin typeface="汉真广标" panose="02010609000101010101" charset="-122"/>
              <a:ea typeface="汉真广标" panose="0201060900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81256" y="4192269"/>
            <a:ext cx="6485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rgbClr val="040404"/>
                </a:solidFill>
                <a:latin typeface="Microsoft Yi Baiti" panose="03000500000000000000" charset="0"/>
              </a:rPr>
              <a:t>国内机票研发 牟宗琳</a:t>
            </a:r>
            <a:endParaRPr lang="en-US" altLang="zh-CN" sz="2400" dirty="0">
              <a:solidFill>
                <a:srgbClr val="040404"/>
              </a:solidFill>
              <a:latin typeface="Microsoft Yi Baiti" panose="03000500000000000000" charset="0"/>
            </a:endParaRPr>
          </a:p>
        </p:txBody>
      </p:sp>
      <p:pic>
        <p:nvPicPr>
          <p:cNvPr id="2" name="Audio Machine - Breath and Lif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37787" y="-2698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3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-3175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JDK SPI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2" y="1007676"/>
            <a:ext cx="10058400" cy="426901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30902" y="5690307"/>
            <a:ext cx="9532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SPI</a:t>
            </a:r>
            <a:r>
              <a:rPr lang="zh-CN" altLang="en-US" b="1" dirty="0"/>
              <a:t>不仅仅是为厂商指定的标准，同样也为框架扩展提供了一个思路。框架可以预留出</a:t>
            </a:r>
            <a:r>
              <a:rPr lang="en-US" altLang="zh-CN" b="1" dirty="0"/>
              <a:t>SPI</a:t>
            </a:r>
            <a:r>
              <a:rPr lang="zh-CN" altLang="en-US" b="1" dirty="0"/>
              <a:t>接口，这样可以在不侵入代码的前提下，通过增删依赖来扩展框架。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-3175"/>
            <a:ext cx="12211050" cy="68694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87937" y="1888381"/>
            <a:ext cx="1666240" cy="1075055"/>
          </a:xfrm>
          <a:prstGeom prst="rect">
            <a:avLst/>
          </a:prstGeom>
          <a:noFill/>
          <a:ln w="38100">
            <a:solidFill>
              <a:srgbClr val="C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45734" y="1918543"/>
            <a:ext cx="1350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6000" b="1" dirty="0">
              <a:solidFill>
                <a:srgbClr val="C9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1151" y="3853016"/>
            <a:ext cx="3559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DUBBO</a:t>
            </a:r>
            <a:r>
              <a:rPr lang="zh-CN" altLang="en-US" sz="4000" b="1" dirty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4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SPI</a:t>
            </a:r>
            <a:endParaRPr lang="zh-CN" altLang="en-US" sz="4000" b="1" dirty="0">
              <a:solidFill>
                <a:srgbClr val="C9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75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-11430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SPI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1" y="1443340"/>
            <a:ext cx="6898185" cy="51968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2072" y="934935"/>
            <a:ext cx="37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路径</a:t>
            </a:r>
            <a:r>
              <a:rPr lang="en-US" altLang="zh-CN" dirty="0"/>
              <a:t>: META-INF\</a:t>
            </a:r>
            <a:r>
              <a:rPr lang="en-US" altLang="zh-CN" dirty="0" err="1"/>
              <a:t>dubbo</a:t>
            </a:r>
            <a:r>
              <a:rPr lang="en-US" altLang="zh-CN" dirty="0"/>
              <a:t>\internal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72" y="1631312"/>
            <a:ext cx="6101191" cy="439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-23674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SPI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46" name="矩形 14"/>
          <p:cNvSpPr/>
          <p:nvPr/>
        </p:nvSpPr>
        <p:spPr>
          <a:xfrm>
            <a:off x="340995" y="1130694"/>
            <a:ext cx="3366842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</a:t>
            </a:r>
            <a:r>
              <a:rPr lang="en-US" altLang="zh-CN" sz="1600" b="1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Dubbo</a:t>
            </a:r>
            <a:r>
              <a:rPr lang="zh-CN" altLang="en-US" sz="16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要自己设计一套</a:t>
            </a:r>
            <a:r>
              <a:rPr lang="en-US" altLang="zh-CN" sz="16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SPI ?</a:t>
            </a:r>
            <a:endParaRPr lang="zh-CN" altLang="en-US" sz="16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3" y="2295493"/>
            <a:ext cx="8260796" cy="23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  <p:bldP spid="184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SPI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46" name="矩形 14"/>
          <p:cNvSpPr/>
          <p:nvPr/>
        </p:nvSpPr>
        <p:spPr>
          <a:xfrm>
            <a:off x="340995" y="1130694"/>
            <a:ext cx="3366842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</a:t>
            </a:r>
            <a:r>
              <a:rPr lang="en-US" altLang="zh-CN" sz="1600" b="1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Dubbo</a:t>
            </a:r>
            <a:r>
              <a:rPr lang="zh-CN" altLang="en-US" sz="16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要自己设计一套</a:t>
            </a:r>
            <a:r>
              <a:rPr lang="en-US" altLang="zh-CN" sz="16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SPI ?</a:t>
            </a:r>
            <a:endParaRPr lang="zh-CN" altLang="en-US" sz="16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65559" y="1778252"/>
            <a:ext cx="69346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JDK SPI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不支持缓存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设计了缓存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对象，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key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value 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缓存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中。</a:t>
            </a:r>
            <a:endParaRPr lang="en-US" altLang="zh-CN" sz="1400" b="1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39681" y="2295005"/>
            <a:ext cx="9902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it-IT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</a:t>
            </a:r>
            <a:r>
              <a:rPr lang="it-IT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JDK </a:t>
            </a:r>
            <a:r>
              <a:rPr lang="it-IT" altLang="zh-CN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SPI</a:t>
            </a:r>
            <a:r>
              <a:rPr lang="zh-CN" altLang="it-IT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</a:t>
            </a:r>
            <a:r>
              <a:rPr lang="zh-CN" altLang="it-IT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支持默认值</a:t>
            </a:r>
            <a:r>
              <a:rPr lang="zh-CN" altLang="it-IT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it-IT" altLang="zh-CN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it-IT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设计默认值：</a:t>
            </a:r>
            <a:r>
              <a:rPr lang="it-IT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it-IT" altLang="zh-CN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SPI (“dubbo”) </a:t>
            </a:r>
            <a:r>
              <a:rPr lang="zh-CN" altLang="it-IT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代表默认</a:t>
            </a:r>
            <a:r>
              <a:rPr lang="zh-CN" altLang="it-IT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it-IT" altLang="zh-CN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SPI </a:t>
            </a:r>
            <a:r>
              <a:rPr lang="zh-CN" altLang="it-IT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r>
              <a:rPr lang="zh-CN" altLang="it-IT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，例如</a:t>
            </a:r>
            <a:r>
              <a:rPr lang="it-IT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Protocol</a:t>
            </a:r>
            <a:r>
              <a:rPr lang="zh-CN" altLang="it-IT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it-IT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@SPI</a:t>
            </a:r>
            <a:r>
              <a:rPr lang="it-IT" altLang="zh-CN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(“dubbo”)</a:t>
            </a:r>
            <a:r>
              <a:rPr lang="zh-CN" altLang="it-IT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就是 </a:t>
            </a:r>
            <a:r>
              <a:rPr lang="it-IT" altLang="zh-CN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DubboProtocol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400" dirty="0" smtClean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例如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 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ExtensionLoader.getExtensionLoader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Protocol.class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).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getDefaultExtension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那默认对象。</a:t>
            </a:r>
            <a:endParaRPr lang="en-US" altLang="zh-CN" sz="1400" dirty="0" smtClean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8307" y="3431143"/>
            <a:ext cx="84198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jdk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要用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循环判断对象，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getExtension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灵活方便，动态获取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spi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对象。</a:t>
            </a:r>
            <a:endParaRPr lang="en-US" altLang="zh-CN" sz="1400" dirty="0" smtClean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例如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ExtensionLoader.getExtensionLoader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Protocol.class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).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getExtension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spi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key)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来提取对象</a:t>
            </a:r>
            <a:endParaRPr lang="en-US" altLang="zh-CN" sz="1400" b="1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56933" y="4284150"/>
            <a:ext cx="84198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JDK 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SPI 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 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IOC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功能，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设计增加了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IOC,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通过构造函数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注入。</a:t>
            </a:r>
            <a:endParaRPr lang="en-US" altLang="zh-CN" sz="1400" dirty="0" smtClean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为：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wrapperClass.getConstructor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(type).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newInstance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(instance)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48307" y="5124246"/>
            <a:ext cx="9004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JDK 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SPI 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 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AOP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功能，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设计增加了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AOP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功能，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在原始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spi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类，包装了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XxxxFilterWrapper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XxxxListenerWrapper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400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581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  <p:bldP spid="18446" grpId="0"/>
      <p:bldP spid="11" grpId="0"/>
      <p:bldP spid="12" grpId="0"/>
      <p:bldP spid="13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-3175"/>
            <a:ext cx="12211050" cy="68694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87937" y="1888381"/>
            <a:ext cx="1666240" cy="1075055"/>
          </a:xfrm>
          <a:prstGeom prst="rect">
            <a:avLst/>
          </a:prstGeom>
          <a:noFill/>
          <a:ln w="38100">
            <a:solidFill>
              <a:srgbClr val="C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45734" y="1918543"/>
            <a:ext cx="1350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6000" b="1" dirty="0">
              <a:solidFill>
                <a:srgbClr val="C9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70728" y="3671861"/>
            <a:ext cx="4416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DUBBO</a:t>
            </a:r>
            <a:r>
              <a:rPr lang="zh-CN" altLang="en-US" sz="4000" b="1" dirty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4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SPI </a:t>
            </a:r>
            <a:r>
              <a:rPr lang="zh-CN" altLang="en-US" sz="4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sz="4000" b="1" dirty="0">
              <a:solidFill>
                <a:srgbClr val="C9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5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SPI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50724" y="1202690"/>
            <a:ext cx="259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DUBBO SPI </a:t>
            </a:r>
            <a:r>
              <a:rPr lang="zh-CN" altLang="en-US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核心方法</a:t>
            </a:r>
            <a:endParaRPr lang="zh-CN" altLang="en-US" sz="14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190443" y="2219052"/>
            <a:ext cx="862641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ExtensionLoader.getExtensionLoader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Xxxx.class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getAdaptiveExtension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155939" y="3198838"/>
            <a:ext cx="102826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ExtensionLoader.getExtensionLoader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Xxxx.class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getExtension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extName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//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37094" y="4227547"/>
            <a:ext cx="647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上面两段代码，在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Dubbo</a:t>
            </a:r>
            <a:r>
              <a:rPr lang="zh-CN" altLang="en-US" b="1" dirty="0" smtClean="0">
                <a:solidFill>
                  <a:srgbClr val="FF0000"/>
                </a:solidFill>
              </a:rPr>
              <a:t>源码中非常常见，也是</a:t>
            </a:r>
            <a:r>
              <a:rPr lang="en-US" altLang="zh-CN" b="1" dirty="0" smtClean="0">
                <a:solidFill>
                  <a:srgbClr val="FF0000"/>
                </a:solidFill>
              </a:rPr>
              <a:t>SPI</a:t>
            </a:r>
            <a:r>
              <a:rPr lang="zh-CN" altLang="en-US" b="1" dirty="0" smtClean="0">
                <a:solidFill>
                  <a:srgbClr val="FF0000"/>
                </a:solidFill>
              </a:rPr>
              <a:t>的核心</a:t>
            </a:r>
            <a:r>
              <a:rPr lang="zh-CN" altLang="en-US" b="1" dirty="0">
                <a:solidFill>
                  <a:srgbClr val="FF0000"/>
                </a:solidFill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  <p:bldP spid="26" grpId="0"/>
      <p:bldP spid="56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85" y="73025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SPI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Rectangle 62"/>
          <p:cNvSpPr/>
          <p:nvPr/>
        </p:nvSpPr>
        <p:spPr>
          <a:xfrm>
            <a:off x="643999" y="2988368"/>
            <a:ext cx="757697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</a:pPr>
            <a:r>
              <a:rPr 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1.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创建 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ExtensionLoader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&lt;T&gt;,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完成属性的初始化。</a:t>
            </a:r>
            <a:endParaRPr lang="en-US" altLang="zh-CN" sz="1400" dirty="0" smtClean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 defTabSz="914400">
              <a:lnSpc>
                <a:spcPct val="150000"/>
              </a:lnSpc>
            </a:pPr>
            <a:r>
              <a:rPr 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</a:t>
            </a:r>
            <a:r>
              <a:rPr lang="en-US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ExtensionFactory</a:t>
            </a:r>
            <a:r>
              <a:rPr 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objectFacory</a:t>
            </a:r>
            <a:r>
              <a:rPr 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//</a:t>
            </a:r>
            <a:r>
              <a:rPr lang="en-US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objectFactor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作用，为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Dubbo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ioc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提供所有对象</a:t>
            </a:r>
            <a:endParaRPr lang="en-US" altLang="zh-CN" sz="1400" dirty="0" smtClean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AdaptiveExtensionFactory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[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SpiExtensionFactory,SpringExtensionFactory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] </a:t>
            </a:r>
            <a:endParaRPr lang="en-US" sz="1400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5604" y="1202690"/>
            <a:ext cx="565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ExtensionLoader.getExtensionLoader</a:t>
            </a:r>
            <a:r>
              <a:rPr lang="en-US" altLang="zh-CN" sz="16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(Class&lt;T&gt; type)</a:t>
            </a:r>
            <a:endParaRPr lang="zh-CN" altLang="en-US" sz="16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5" y="1773912"/>
            <a:ext cx="10058400" cy="818436"/>
          </a:xfrm>
          <a:prstGeom prst="rect">
            <a:avLst/>
          </a:prstGeom>
        </p:spPr>
      </p:pic>
      <p:sp>
        <p:nvSpPr>
          <p:cNvPr id="32" name="Rectangle 62"/>
          <p:cNvSpPr/>
          <p:nvPr/>
        </p:nvSpPr>
        <p:spPr>
          <a:xfrm>
            <a:off x="659035" y="4311655"/>
            <a:ext cx="81226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2.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将创建好的 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ExtensionLoader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放入缓存中。</a:t>
            </a:r>
            <a:endParaRPr lang="en-US" altLang="zh-CN" sz="1400" dirty="0" smtClean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   存储在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ConcurrentMap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&lt;Class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&lt;?&gt;, 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ExtensionLoader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&lt;?&gt;&gt; 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EXTENSION_LOADERS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属性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中</a:t>
            </a:r>
            <a:endParaRPr lang="en-US" altLang="zh-CN" sz="1400" dirty="0" smtClean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 defTabSz="914400">
              <a:lnSpc>
                <a:spcPct val="150000"/>
              </a:lnSpc>
            </a:pPr>
            <a:r>
              <a:rPr lang="en-US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sz="12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</a:t>
            </a:r>
            <a:endParaRPr lang="en-US" sz="1200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  <p:bldP spid="63" grpId="0"/>
      <p:bldP spid="7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85" y="73025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SPI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874" y="864546"/>
            <a:ext cx="10953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@Adaptive </a:t>
            </a:r>
            <a:r>
              <a:rPr lang="zh-CN" altLang="en-US" b="1" dirty="0" smtClean="0"/>
              <a:t>注解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注解在类上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代表人工实现的一个装饰类，它主要作用于固定已知类，目前系统只有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AdaptiveCompiler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动态编译仅支持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Javassist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JdkCompiler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AdaptiveExtensionFactory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整个框架仅支持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objFactory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一个是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一个是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注解在方法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自动生成生成和编译一个动态的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Adpative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类，它主要用于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类是不固定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所以设计了动态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&amp;Adaptive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类，例如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:Protocol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类有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injvm,dubbo,registry,filter,listener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38" y="2940290"/>
            <a:ext cx="10058400" cy="37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1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25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SPI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992" y="1015041"/>
            <a:ext cx="565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getAdaptiveExtension</a:t>
            </a:r>
            <a:r>
              <a:rPr lang="en-US" altLang="zh-CN" sz="16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endParaRPr lang="zh-CN" altLang="en-US" sz="16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Rectangle 62"/>
          <p:cNvSpPr/>
          <p:nvPr/>
        </p:nvSpPr>
        <p:spPr>
          <a:xfrm>
            <a:off x="221307" y="1465048"/>
            <a:ext cx="776675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</a:pPr>
            <a:r>
              <a:rPr 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1.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读取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SPI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配置文件，存储在缓存变量里。</a:t>
            </a:r>
            <a:endParaRPr lang="en-US" altLang="zh-CN" sz="1400" dirty="0" smtClean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7928" y="3123108"/>
            <a:ext cx="1221205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通过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读取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META-INF/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dubbo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/internal/</a:t>
            </a:r>
            <a:r>
              <a:rPr lang="en-US" altLang="zh-CN" sz="1400" dirty="0" err="1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com.alibaba.dubbo.rpc.Protocol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(type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类型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)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内容</a:t>
            </a:r>
            <a:endParaRPr lang="en-US" altLang="zh-CN" sz="1400" dirty="0" smtClean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循环遍历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SPI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类，将这些类存储在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ExtensionLoader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&lt;Protocol&gt;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属性中</a:t>
            </a:r>
            <a:endParaRPr lang="en-US" altLang="zh-CN" sz="1400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如果这个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class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含有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adative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注解就赋值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(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例如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ExtensionFactory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，而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Protocol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在这个环节是没有的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),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将该类存储在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cachedAdaptiveClass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属性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中</a:t>
            </a:r>
            <a:endParaRPr lang="en-US" altLang="zh-CN" sz="1400" dirty="0" smtClean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当该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class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无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adative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注解，并且构造函数包含目标接口（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type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）类型 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(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例如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protocol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里面的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spi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就只有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ProtocolFilterWrapper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和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ProtocolListenerWrapper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能命中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)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，存储在 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cachedWrapperClasses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属性中。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剩下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的类，包含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Activate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注解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存储在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cachedActivates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属性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中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。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剩下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的类就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存储在</a:t>
            </a:r>
            <a:r>
              <a:rPr lang="en-US" altLang="zh-CN" sz="1400" dirty="0" err="1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cachedNames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属性中。</a:t>
            </a:r>
            <a:endParaRPr lang="zh-CN" altLang="en-US" sz="1400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28" y="344468"/>
            <a:ext cx="5479255" cy="2507197"/>
          </a:xfrm>
          <a:prstGeom prst="rect">
            <a:avLst/>
          </a:prstGeom>
        </p:spPr>
      </p:pic>
      <p:sp>
        <p:nvSpPr>
          <p:cNvPr id="18" name="Rectangle 62"/>
          <p:cNvSpPr/>
          <p:nvPr/>
        </p:nvSpPr>
        <p:spPr>
          <a:xfrm>
            <a:off x="340995" y="5640138"/>
            <a:ext cx="10252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  <a:r>
              <a:rPr 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返回一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个代理类，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如果类上有</a:t>
            </a:r>
            <a:r>
              <a:rPr lang="en-US" altLang="zh-CN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@Adaptive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注解的类则创建实例返回改对象（此过程包含根据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setter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方法注入属性），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否则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动态                生成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一个代理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类</a:t>
            </a:r>
            <a:r>
              <a:rPr lang="en-US" altLang="zh-CN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并且编译</a:t>
            </a:r>
            <a:r>
              <a:rPr lang="zh-CN" altLang="en-US" sz="14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该</a:t>
            </a:r>
            <a:r>
              <a:rPr lang="zh-CN" altLang="en-US" sz="1400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类，返回此动态类的实例。</a:t>
            </a:r>
            <a:endParaRPr lang="zh-CN" altLang="en-US" sz="1400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77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  <p:bldP spid="7" grpId="0"/>
      <p:bldP spid="13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"/>
            <a:ext cx="12211050" cy="68694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985" y="534670"/>
            <a:ext cx="323215" cy="1113790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0855" y="534670"/>
            <a:ext cx="2015490" cy="1113790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9125" y="738505"/>
            <a:ext cx="1758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</a:p>
        </p:txBody>
      </p:sp>
      <p:sp>
        <p:nvSpPr>
          <p:cNvPr id="2" name="矩形 1"/>
          <p:cNvSpPr/>
          <p:nvPr/>
        </p:nvSpPr>
        <p:spPr>
          <a:xfrm>
            <a:off x="3224530" y="2291080"/>
            <a:ext cx="532765" cy="5327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98595" y="2306332"/>
            <a:ext cx="2080260" cy="71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DUBBO </a:t>
            </a:r>
            <a:r>
              <a:rPr lang="zh-CN" altLang="en-US" sz="20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20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20000"/>
              </a:lnSpc>
            </a:pPr>
            <a:endParaRPr lang="zh-CN" altLang="en-US" sz="1400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5477" y="5501957"/>
            <a:ext cx="532765" cy="5327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24630" y="5545482"/>
            <a:ext cx="232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DUBBO SPI </a:t>
            </a:r>
            <a:r>
              <a:rPr lang="zh-CN" altLang="en-US" sz="20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sz="20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17545" y="3302000"/>
            <a:ext cx="532765" cy="5327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24630" y="3337549"/>
            <a:ext cx="208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JDK SPI</a:t>
            </a:r>
            <a:endParaRPr lang="zh-CN" altLang="en-US" sz="20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17544" y="4414520"/>
            <a:ext cx="532765" cy="5327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998595" y="4492817"/>
            <a:ext cx="2080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DUBBO SPI</a:t>
            </a:r>
            <a:endParaRPr lang="zh-CN" altLang="en-US" sz="2000" b="1" dirty="0" smtClean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5" grpId="0" bldLvl="0" animBg="1"/>
      <p:bldP spid="6" grpId="0" bldLvl="0" animBg="1"/>
      <p:bldP spid="7" grpId="0"/>
      <p:bldP spid="2" grpId="0" animBg="1"/>
      <p:bldP spid="3" grpId="0"/>
      <p:bldP spid="4" grpId="0" animBg="1"/>
      <p:bldP spid="11" grpId="0"/>
      <p:bldP spid="12" grpId="0" animBg="1"/>
      <p:bldP spid="13" grpId="0"/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25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SPI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2376" y="1499047"/>
            <a:ext cx="1095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getExtension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extName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4033" y="2545736"/>
            <a:ext cx="902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获取拓展点的实例对象，如果该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配置中包含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Wrapper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类，则创建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Wrapper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。例如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ProtocolFilterWrapper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ProtocolListenerWrapper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没有则返回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extName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的实例。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4032" y="3558907"/>
            <a:ext cx="902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Wrapper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类时，通过构造器注入目标类，实现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5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18499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SPI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34297" y="1011739"/>
            <a:ext cx="565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举</a:t>
            </a:r>
            <a:r>
              <a:rPr lang="zh-CN" altLang="en-US" sz="16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</a:rPr>
              <a:t>个栗子</a:t>
            </a:r>
            <a:endParaRPr lang="zh-CN" altLang="en-US" sz="16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5555" y="1507153"/>
            <a:ext cx="3666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本地暴露的核心方法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ServiceConfig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2065704"/>
            <a:ext cx="10058400" cy="4106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-11430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SPI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942790"/>
            <a:ext cx="10058400" cy="229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-11430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SPI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1" y="1042603"/>
            <a:ext cx="10058400" cy="57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4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-11430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参考资料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9793" y="2355012"/>
            <a:ext cx="6840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Dubbo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官方文档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http://dubbo.apache.org/zh-cn/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602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-3175"/>
            <a:ext cx="12211050" cy="6869430"/>
          </a:xfrm>
          <a:prstGeom prst="rect">
            <a:avLst/>
          </a:prstGeom>
        </p:spPr>
      </p:pic>
      <p:pic>
        <p:nvPicPr>
          <p:cNvPr id="8" name="图片 7" descr="伞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2966085"/>
            <a:ext cx="4228465" cy="3177540"/>
          </a:xfrm>
          <a:prstGeom prst="rect">
            <a:avLst/>
          </a:prstGeom>
          <a:effectLst>
            <a:reflection stA="50000" endA="300" endPos="35000" dir="5400000" sy="-100000" algn="bl" rotWithShape="0"/>
          </a:effectLst>
        </p:spPr>
      </p:pic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032615" y="3992245"/>
            <a:ext cx="160655" cy="751205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32395" y="3992245"/>
            <a:ext cx="3688080" cy="751205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牟宗琳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632200" y="1982470"/>
            <a:ext cx="7788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>
                <a:solidFill>
                  <a:srgbClr val="040404"/>
                </a:solidFill>
                <a:latin typeface="汉真广标" panose="02010609000101010101" charset="-122"/>
                <a:ea typeface="汉真广标" panose="02010609000101010101" charset="-122"/>
              </a:rPr>
              <a:t>谢谢</a:t>
            </a:r>
            <a:r>
              <a:rPr lang="zh-CN" altLang="en-US" sz="7200">
                <a:solidFill>
                  <a:srgbClr val="C90000"/>
                </a:solidFill>
                <a:latin typeface="汉真广标" panose="02010609000101010101" charset="-122"/>
                <a:ea typeface="汉真广标" panose="02010609000101010101" charset="-122"/>
              </a:rPr>
              <a:t>您的观看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27905" y="3255010"/>
            <a:ext cx="6485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rgbClr val="040404"/>
                </a:solidFill>
                <a:latin typeface="Microsoft Yi Baiti" panose="03000500000000000000" charset="0"/>
              </a:rPr>
              <a:t>Thanks for your watching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-3175"/>
            <a:ext cx="12211050" cy="68694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87937" y="1888381"/>
            <a:ext cx="1666240" cy="1075055"/>
          </a:xfrm>
          <a:prstGeom prst="rect">
            <a:avLst/>
          </a:prstGeom>
          <a:noFill/>
          <a:ln w="38100">
            <a:solidFill>
              <a:srgbClr val="C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45734" y="1918543"/>
            <a:ext cx="1350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21217" y="4033903"/>
            <a:ext cx="3559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DUBBO</a:t>
            </a:r>
            <a:r>
              <a:rPr lang="zh-CN" altLang="en-US" sz="4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4000" b="1" dirty="0">
              <a:solidFill>
                <a:srgbClr val="C9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-3175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7863" y="377471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335165" y="946277"/>
            <a:ext cx="898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 </a:t>
            </a:r>
            <a:r>
              <a:rPr lang="en-US" altLang="zh-CN" sz="1200" b="1" dirty="0" err="1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Dubbo</a:t>
            </a:r>
            <a:r>
              <a:rPr lang="en-US" altLang="zh-CN" sz="12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(incubating) |ˈ</a:t>
            </a:r>
            <a:r>
              <a:rPr lang="en-US" altLang="zh-CN" sz="1200" b="1" dirty="0" err="1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dʌbəʊ</a:t>
            </a:r>
            <a:r>
              <a:rPr lang="en-US" altLang="zh-CN" sz="12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| </a:t>
            </a:r>
            <a:r>
              <a:rPr lang="zh-CN" altLang="en-US" sz="12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是一款高性能、轻量级的开源</a:t>
            </a:r>
            <a:r>
              <a:rPr lang="en-US" altLang="zh-CN" sz="12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 RPC</a:t>
            </a:r>
            <a:r>
              <a:rPr lang="zh-CN" altLang="en-US" sz="12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框架，它提供了三大核心能力：面向接口的远程方法调用，智能容错和负载均衡，以及服务自动注册和发现。</a:t>
            </a:r>
            <a:endParaRPr lang="en-US" altLang="zh-CN" sz="12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87" y="1717550"/>
            <a:ext cx="8822184" cy="493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-3175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7863" y="377471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RPC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53725" y="954903"/>
            <a:ext cx="8982027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RPC  </a:t>
            </a:r>
            <a:r>
              <a:rPr lang="zh-CN" altLang="en-US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en-US" altLang="zh-CN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Remote Procedure Call</a:t>
            </a:r>
            <a:r>
              <a:rPr lang="zh-CN" altLang="en-US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的缩写。它是一种通过网络从远程计算机程序上请求服务，而不需要了解底层网络技术的协议。</a:t>
            </a:r>
            <a:r>
              <a:rPr lang="en-US" altLang="zh-CN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RPC</a:t>
            </a:r>
            <a:r>
              <a:rPr lang="zh-CN" altLang="en-US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协议假定某些传输协议的存在，如</a:t>
            </a:r>
            <a:r>
              <a:rPr lang="en-US" altLang="zh-CN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TCP/IP</a:t>
            </a:r>
            <a:r>
              <a:rPr lang="zh-CN" altLang="en-US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</a:t>
            </a:r>
            <a:r>
              <a:rPr lang="en-US" altLang="zh-CN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UDP</a:t>
            </a:r>
            <a:r>
              <a:rPr lang="zh-CN" altLang="en-US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，为通信程序之间携带信息数据。</a:t>
            </a:r>
            <a:r>
              <a:rPr lang="en-US" altLang="zh-CN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RPC</a:t>
            </a:r>
            <a:r>
              <a:rPr lang="zh-CN" altLang="en-US" sz="1400" b="1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将原来的本地调用转变为调用远端的服务器上的方法，给系统的处理能力和吞吐量带来了近似于无限制提升的可能。</a:t>
            </a:r>
            <a:endParaRPr lang="en-US" altLang="zh-CN" sz="14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791" y="1966366"/>
            <a:ext cx="8801896" cy="491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4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5" y="-46673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DUBBO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的前世今生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4"/>
          <p:cNvSpPr/>
          <p:nvPr/>
        </p:nvSpPr>
        <p:spPr bwMode="auto">
          <a:xfrm>
            <a:off x="7892128" y="575669"/>
            <a:ext cx="4390390" cy="4763770"/>
          </a:xfrm>
          <a:custGeom>
            <a:avLst/>
            <a:gdLst>
              <a:gd name="T0" fmla="*/ 357 w 860"/>
              <a:gd name="T1" fmla="*/ 772 h 934"/>
              <a:gd name="T2" fmla="*/ 326 w 860"/>
              <a:gd name="T3" fmla="*/ 787 h 934"/>
              <a:gd name="T4" fmla="*/ 292 w 860"/>
              <a:gd name="T5" fmla="*/ 821 h 934"/>
              <a:gd name="T6" fmla="*/ 282 w 860"/>
              <a:gd name="T7" fmla="*/ 848 h 934"/>
              <a:gd name="T8" fmla="*/ 245 w 860"/>
              <a:gd name="T9" fmla="*/ 891 h 934"/>
              <a:gd name="T10" fmla="*/ 239 w 860"/>
              <a:gd name="T11" fmla="*/ 922 h 934"/>
              <a:gd name="T12" fmla="*/ 236 w 860"/>
              <a:gd name="T13" fmla="*/ 918 h 934"/>
              <a:gd name="T14" fmla="*/ 228 w 860"/>
              <a:gd name="T15" fmla="*/ 905 h 934"/>
              <a:gd name="T16" fmla="*/ 224 w 860"/>
              <a:gd name="T17" fmla="*/ 876 h 934"/>
              <a:gd name="T18" fmla="*/ 226 w 860"/>
              <a:gd name="T19" fmla="*/ 844 h 934"/>
              <a:gd name="T20" fmla="*/ 216 w 860"/>
              <a:gd name="T21" fmla="*/ 876 h 934"/>
              <a:gd name="T22" fmla="*/ 212 w 860"/>
              <a:gd name="T23" fmla="*/ 891 h 934"/>
              <a:gd name="T24" fmla="*/ 179 w 860"/>
              <a:gd name="T25" fmla="*/ 923 h 934"/>
              <a:gd name="T26" fmla="*/ 187 w 860"/>
              <a:gd name="T27" fmla="*/ 866 h 934"/>
              <a:gd name="T28" fmla="*/ 205 w 860"/>
              <a:gd name="T29" fmla="*/ 813 h 934"/>
              <a:gd name="T30" fmla="*/ 188 w 860"/>
              <a:gd name="T31" fmla="*/ 832 h 934"/>
              <a:gd name="T32" fmla="*/ 183 w 860"/>
              <a:gd name="T33" fmla="*/ 849 h 934"/>
              <a:gd name="T34" fmla="*/ 235 w 860"/>
              <a:gd name="T35" fmla="*/ 713 h 934"/>
              <a:gd name="T36" fmla="*/ 219 w 860"/>
              <a:gd name="T37" fmla="*/ 723 h 934"/>
              <a:gd name="T38" fmla="*/ 217 w 860"/>
              <a:gd name="T39" fmla="*/ 675 h 934"/>
              <a:gd name="T40" fmla="*/ 226 w 860"/>
              <a:gd name="T41" fmla="*/ 654 h 934"/>
              <a:gd name="T42" fmla="*/ 240 w 860"/>
              <a:gd name="T43" fmla="*/ 616 h 934"/>
              <a:gd name="T44" fmla="*/ 229 w 860"/>
              <a:gd name="T45" fmla="*/ 584 h 934"/>
              <a:gd name="T46" fmla="*/ 208 w 860"/>
              <a:gd name="T47" fmla="*/ 590 h 934"/>
              <a:gd name="T48" fmla="*/ 174 w 860"/>
              <a:gd name="T49" fmla="*/ 636 h 934"/>
              <a:gd name="T50" fmla="*/ 130 w 860"/>
              <a:gd name="T51" fmla="*/ 676 h 934"/>
              <a:gd name="T52" fmla="*/ 132 w 860"/>
              <a:gd name="T53" fmla="*/ 665 h 934"/>
              <a:gd name="T54" fmla="*/ 106 w 860"/>
              <a:gd name="T55" fmla="*/ 682 h 934"/>
              <a:gd name="T56" fmla="*/ 72 w 860"/>
              <a:gd name="T57" fmla="*/ 735 h 934"/>
              <a:gd name="T58" fmla="*/ 29 w 860"/>
              <a:gd name="T59" fmla="*/ 822 h 934"/>
              <a:gd name="T60" fmla="*/ 17 w 860"/>
              <a:gd name="T61" fmla="*/ 876 h 934"/>
              <a:gd name="T62" fmla="*/ 0 w 860"/>
              <a:gd name="T63" fmla="*/ 929 h 934"/>
              <a:gd name="T64" fmla="*/ 54 w 860"/>
              <a:gd name="T65" fmla="*/ 694 h 934"/>
              <a:gd name="T66" fmla="*/ 145 w 860"/>
              <a:gd name="T67" fmla="*/ 487 h 934"/>
              <a:gd name="T68" fmla="*/ 163 w 860"/>
              <a:gd name="T69" fmla="*/ 431 h 934"/>
              <a:gd name="T70" fmla="*/ 219 w 860"/>
              <a:gd name="T71" fmla="*/ 302 h 934"/>
              <a:gd name="T72" fmla="*/ 376 w 860"/>
              <a:gd name="T73" fmla="*/ 166 h 934"/>
              <a:gd name="T74" fmla="*/ 392 w 860"/>
              <a:gd name="T75" fmla="*/ 144 h 934"/>
              <a:gd name="T76" fmla="*/ 416 w 860"/>
              <a:gd name="T77" fmla="*/ 144 h 934"/>
              <a:gd name="T78" fmla="*/ 459 w 860"/>
              <a:gd name="T79" fmla="*/ 112 h 934"/>
              <a:gd name="T80" fmla="*/ 489 w 860"/>
              <a:gd name="T81" fmla="*/ 94 h 934"/>
              <a:gd name="T82" fmla="*/ 496 w 860"/>
              <a:gd name="T83" fmla="*/ 88 h 934"/>
              <a:gd name="T84" fmla="*/ 520 w 860"/>
              <a:gd name="T85" fmla="*/ 62 h 934"/>
              <a:gd name="T86" fmla="*/ 590 w 860"/>
              <a:gd name="T87" fmla="*/ 22 h 934"/>
              <a:gd name="T88" fmla="*/ 655 w 860"/>
              <a:gd name="T89" fmla="*/ 32 h 934"/>
              <a:gd name="T90" fmla="*/ 766 w 860"/>
              <a:gd name="T91" fmla="*/ 43 h 934"/>
              <a:gd name="T92" fmla="*/ 778 w 860"/>
              <a:gd name="T93" fmla="*/ 48 h 934"/>
              <a:gd name="T94" fmla="*/ 780 w 860"/>
              <a:gd name="T95" fmla="*/ 49 h 934"/>
              <a:gd name="T96" fmla="*/ 794 w 860"/>
              <a:gd name="T97" fmla="*/ 69 h 934"/>
              <a:gd name="T98" fmla="*/ 769 w 860"/>
              <a:gd name="T99" fmla="*/ 146 h 934"/>
              <a:gd name="T100" fmla="*/ 781 w 860"/>
              <a:gd name="T101" fmla="*/ 212 h 934"/>
              <a:gd name="T102" fmla="*/ 802 w 860"/>
              <a:gd name="T103" fmla="*/ 227 h 934"/>
              <a:gd name="T104" fmla="*/ 853 w 860"/>
              <a:gd name="T105" fmla="*/ 250 h 934"/>
              <a:gd name="T106" fmla="*/ 848 w 860"/>
              <a:gd name="T107" fmla="*/ 329 h 934"/>
              <a:gd name="T108" fmla="*/ 692 w 860"/>
              <a:gd name="T109" fmla="*/ 458 h 934"/>
              <a:gd name="T110" fmla="*/ 574 w 860"/>
              <a:gd name="T111" fmla="*/ 519 h 934"/>
              <a:gd name="T112" fmla="*/ 437 w 860"/>
              <a:gd name="T113" fmla="*/ 663 h 934"/>
              <a:gd name="T114" fmla="*/ 385 w 860"/>
              <a:gd name="T115" fmla="*/ 72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0" h="934">
                <a:moveTo>
                  <a:pt x="367" y="757"/>
                </a:moveTo>
                <a:cubicBezTo>
                  <a:pt x="364" y="763"/>
                  <a:pt x="361" y="768"/>
                  <a:pt x="357" y="772"/>
                </a:cubicBezTo>
                <a:cubicBezTo>
                  <a:pt x="354" y="776"/>
                  <a:pt x="351" y="779"/>
                  <a:pt x="348" y="779"/>
                </a:cubicBezTo>
                <a:cubicBezTo>
                  <a:pt x="341" y="781"/>
                  <a:pt x="333" y="783"/>
                  <a:pt x="326" y="787"/>
                </a:cubicBezTo>
                <a:cubicBezTo>
                  <a:pt x="319" y="791"/>
                  <a:pt x="313" y="795"/>
                  <a:pt x="307" y="801"/>
                </a:cubicBezTo>
                <a:cubicBezTo>
                  <a:pt x="301" y="806"/>
                  <a:pt x="296" y="813"/>
                  <a:pt x="292" y="821"/>
                </a:cubicBezTo>
                <a:cubicBezTo>
                  <a:pt x="290" y="825"/>
                  <a:pt x="288" y="829"/>
                  <a:pt x="286" y="833"/>
                </a:cubicBezTo>
                <a:cubicBezTo>
                  <a:pt x="284" y="838"/>
                  <a:pt x="283" y="843"/>
                  <a:pt x="282" y="848"/>
                </a:cubicBezTo>
                <a:cubicBezTo>
                  <a:pt x="273" y="843"/>
                  <a:pt x="266" y="848"/>
                  <a:pt x="259" y="853"/>
                </a:cubicBezTo>
                <a:cubicBezTo>
                  <a:pt x="253" y="863"/>
                  <a:pt x="249" y="877"/>
                  <a:pt x="245" y="891"/>
                </a:cubicBezTo>
                <a:cubicBezTo>
                  <a:pt x="243" y="898"/>
                  <a:pt x="242" y="905"/>
                  <a:pt x="241" y="912"/>
                </a:cubicBezTo>
                <a:cubicBezTo>
                  <a:pt x="240" y="916"/>
                  <a:pt x="239" y="919"/>
                  <a:pt x="239" y="922"/>
                </a:cubicBezTo>
                <a:cubicBezTo>
                  <a:pt x="238" y="926"/>
                  <a:pt x="237" y="929"/>
                  <a:pt x="237" y="932"/>
                </a:cubicBezTo>
                <a:cubicBezTo>
                  <a:pt x="236" y="927"/>
                  <a:pt x="235" y="922"/>
                  <a:pt x="236" y="918"/>
                </a:cubicBezTo>
                <a:cubicBezTo>
                  <a:pt x="236" y="914"/>
                  <a:pt x="237" y="910"/>
                  <a:pt x="238" y="906"/>
                </a:cubicBezTo>
                <a:cubicBezTo>
                  <a:pt x="237" y="900"/>
                  <a:pt x="233" y="903"/>
                  <a:pt x="228" y="905"/>
                </a:cubicBezTo>
                <a:cubicBezTo>
                  <a:pt x="224" y="907"/>
                  <a:pt x="220" y="910"/>
                  <a:pt x="218" y="905"/>
                </a:cubicBezTo>
                <a:cubicBezTo>
                  <a:pt x="218" y="896"/>
                  <a:pt x="221" y="885"/>
                  <a:pt x="224" y="876"/>
                </a:cubicBezTo>
                <a:cubicBezTo>
                  <a:pt x="228" y="866"/>
                  <a:pt x="232" y="856"/>
                  <a:pt x="235" y="848"/>
                </a:cubicBezTo>
                <a:cubicBezTo>
                  <a:pt x="226" y="844"/>
                  <a:pt x="226" y="844"/>
                  <a:pt x="226" y="844"/>
                </a:cubicBezTo>
                <a:cubicBezTo>
                  <a:pt x="224" y="850"/>
                  <a:pt x="222" y="855"/>
                  <a:pt x="220" y="860"/>
                </a:cubicBezTo>
                <a:cubicBezTo>
                  <a:pt x="219" y="866"/>
                  <a:pt x="217" y="871"/>
                  <a:pt x="216" y="876"/>
                </a:cubicBezTo>
                <a:cubicBezTo>
                  <a:pt x="215" y="878"/>
                  <a:pt x="215" y="881"/>
                  <a:pt x="214" y="883"/>
                </a:cubicBezTo>
                <a:cubicBezTo>
                  <a:pt x="213" y="886"/>
                  <a:pt x="212" y="889"/>
                  <a:pt x="212" y="891"/>
                </a:cubicBezTo>
                <a:cubicBezTo>
                  <a:pt x="210" y="897"/>
                  <a:pt x="209" y="902"/>
                  <a:pt x="207" y="909"/>
                </a:cubicBezTo>
                <a:cubicBezTo>
                  <a:pt x="197" y="931"/>
                  <a:pt x="182" y="934"/>
                  <a:pt x="179" y="923"/>
                </a:cubicBezTo>
                <a:cubicBezTo>
                  <a:pt x="179" y="914"/>
                  <a:pt x="180" y="904"/>
                  <a:pt x="181" y="894"/>
                </a:cubicBezTo>
                <a:cubicBezTo>
                  <a:pt x="182" y="885"/>
                  <a:pt x="185" y="875"/>
                  <a:pt x="187" y="866"/>
                </a:cubicBezTo>
                <a:cubicBezTo>
                  <a:pt x="190" y="856"/>
                  <a:pt x="193" y="847"/>
                  <a:pt x="196" y="838"/>
                </a:cubicBezTo>
                <a:cubicBezTo>
                  <a:pt x="199" y="829"/>
                  <a:pt x="202" y="821"/>
                  <a:pt x="205" y="813"/>
                </a:cubicBezTo>
                <a:cubicBezTo>
                  <a:pt x="202" y="821"/>
                  <a:pt x="198" y="818"/>
                  <a:pt x="193" y="816"/>
                </a:cubicBezTo>
                <a:cubicBezTo>
                  <a:pt x="192" y="820"/>
                  <a:pt x="190" y="826"/>
                  <a:pt x="188" y="832"/>
                </a:cubicBezTo>
                <a:cubicBezTo>
                  <a:pt x="187" y="835"/>
                  <a:pt x="186" y="839"/>
                  <a:pt x="185" y="841"/>
                </a:cubicBezTo>
                <a:cubicBezTo>
                  <a:pt x="184" y="844"/>
                  <a:pt x="184" y="847"/>
                  <a:pt x="183" y="849"/>
                </a:cubicBezTo>
                <a:cubicBezTo>
                  <a:pt x="190" y="824"/>
                  <a:pt x="198" y="801"/>
                  <a:pt x="206" y="780"/>
                </a:cubicBezTo>
                <a:cubicBezTo>
                  <a:pt x="215" y="758"/>
                  <a:pt x="224" y="736"/>
                  <a:pt x="235" y="713"/>
                </a:cubicBezTo>
                <a:cubicBezTo>
                  <a:pt x="226" y="707"/>
                  <a:pt x="226" y="707"/>
                  <a:pt x="226" y="707"/>
                </a:cubicBezTo>
                <a:cubicBezTo>
                  <a:pt x="219" y="723"/>
                  <a:pt x="219" y="723"/>
                  <a:pt x="219" y="723"/>
                </a:cubicBezTo>
                <a:cubicBezTo>
                  <a:pt x="215" y="720"/>
                  <a:pt x="206" y="715"/>
                  <a:pt x="202" y="712"/>
                </a:cubicBezTo>
                <a:cubicBezTo>
                  <a:pt x="206" y="701"/>
                  <a:pt x="211" y="688"/>
                  <a:pt x="217" y="675"/>
                </a:cubicBezTo>
                <a:cubicBezTo>
                  <a:pt x="218" y="671"/>
                  <a:pt x="220" y="668"/>
                  <a:pt x="221" y="664"/>
                </a:cubicBezTo>
                <a:cubicBezTo>
                  <a:pt x="223" y="661"/>
                  <a:pt x="224" y="657"/>
                  <a:pt x="226" y="654"/>
                </a:cubicBezTo>
                <a:cubicBezTo>
                  <a:pt x="229" y="647"/>
                  <a:pt x="232" y="640"/>
                  <a:pt x="234" y="634"/>
                </a:cubicBezTo>
                <a:cubicBezTo>
                  <a:pt x="237" y="628"/>
                  <a:pt x="239" y="621"/>
                  <a:pt x="240" y="616"/>
                </a:cubicBezTo>
                <a:cubicBezTo>
                  <a:pt x="242" y="610"/>
                  <a:pt x="242" y="605"/>
                  <a:pt x="242" y="601"/>
                </a:cubicBezTo>
                <a:cubicBezTo>
                  <a:pt x="242" y="592"/>
                  <a:pt x="238" y="585"/>
                  <a:pt x="229" y="584"/>
                </a:cubicBezTo>
                <a:cubicBezTo>
                  <a:pt x="220" y="599"/>
                  <a:pt x="220" y="599"/>
                  <a:pt x="220" y="599"/>
                </a:cubicBezTo>
                <a:cubicBezTo>
                  <a:pt x="216" y="596"/>
                  <a:pt x="208" y="590"/>
                  <a:pt x="208" y="590"/>
                </a:cubicBezTo>
                <a:cubicBezTo>
                  <a:pt x="203" y="597"/>
                  <a:pt x="197" y="604"/>
                  <a:pt x="191" y="612"/>
                </a:cubicBezTo>
                <a:cubicBezTo>
                  <a:pt x="186" y="619"/>
                  <a:pt x="180" y="628"/>
                  <a:pt x="174" y="636"/>
                </a:cubicBezTo>
                <a:cubicBezTo>
                  <a:pt x="163" y="652"/>
                  <a:pt x="153" y="669"/>
                  <a:pt x="143" y="684"/>
                </a:cubicBezTo>
                <a:cubicBezTo>
                  <a:pt x="143" y="684"/>
                  <a:pt x="135" y="679"/>
                  <a:pt x="130" y="676"/>
                </a:cubicBezTo>
                <a:cubicBezTo>
                  <a:pt x="134" y="667"/>
                  <a:pt x="138" y="659"/>
                  <a:pt x="142" y="651"/>
                </a:cubicBezTo>
                <a:cubicBezTo>
                  <a:pt x="139" y="657"/>
                  <a:pt x="136" y="662"/>
                  <a:pt x="132" y="665"/>
                </a:cubicBezTo>
                <a:cubicBezTo>
                  <a:pt x="129" y="669"/>
                  <a:pt x="126" y="672"/>
                  <a:pt x="123" y="673"/>
                </a:cubicBezTo>
                <a:cubicBezTo>
                  <a:pt x="116" y="677"/>
                  <a:pt x="110" y="679"/>
                  <a:pt x="106" y="682"/>
                </a:cubicBezTo>
                <a:cubicBezTo>
                  <a:pt x="99" y="686"/>
                  <a:pt x="93" y="692"/>
                  <a:pt x="87" y="702"/>
                </a:cubicBezTo>
                <a:cubicBezTo>
                  <a:pt x="82" y="711"/>
                  <a:pt x="76" y="722"/>
                  <a:pt x="72" y="735"/>
                </a:cubicBezTo>
                <a:cubicBezTo>
                  <a:pt x="62" y="761"/>
                  <a:pt x="54" y="791"/>
                  <a:pt x="45" y="819"/>
                </a:cubicBezTo>
                <a:cubicBezTo>
                  <a:pt x="42" y="828"/>
                  <a:pt x="33" y="824"/>
                  <a:pt x="29" y="822"/>
                </a:cubicBezTo>
                <a:cubicBezTo>
                  <a:pt x="28" y="832"/>
                  <a:pt x="26" y="841"/>
                  <a:pt x="24" y="850"/>
                </a:cubicBezTo>
                <a:cubicBezTo>
                  <a:pt x="22" y="859"/>
                  <a:pt x="19" y="867"/>
                  <a:pt x="17" y="876"/>
                </a:cubicBezTo>
                <a:cubicBezTo>
                  <a:pt x="14" y="884"/>
                  <a:pt x="11" y="892"/>
                  <a:pt x="8" y="901"/>
                </a:cubicBezTo>
                <a:cubicBezTo>
                  <a:pt x="6" y="910"/>
                  <a:pt x="3" y="919"/>
                  <a:pt x="0" y="929"/>
                </a:cubicBezTo>
                <a:cubicBezTo>
                  <a:pt x="2" y="886"/>
                  <a:pt x="8" y="844"/>
                  <a:pt x="18" y="805"/>
                </a:cubicBezTo>
                <a:cubicBezTo>
                  <a:pt x="27" y="766"/>
                  <a:pt x="40" y="729"/>
                  <a:pt x="54" y="694"/>
                </a:cubicBezTo>
                <a:cubicBezTo>
                  <a:pt x="68" y="658"/>
                  <a:pt x="84" y="624"/>
                  <a:pt x="100" y="590"/>
                </a:cubicBezTo>
                <a:cubicBezTo>
                  <a:pt x="115" y="556"/>
                  <a:pt x="131" y="522"/>
                  <a:pt x="145" y="487"/>
                </a:cubicBezTo>
                <a:cubicBezTo>
                  <a:pt x="155" y="471"/>
                  <a:pt x="138" y="469"/>
                  <a:pt x="148" y="454"/>
                </a:cubicBezTo>
                <a:cubicBezTo>
                  <a:pt x="153" y="446"/>
                  <a:pt x="158" y="439"/>
                  <a:pt x="163" y="431"/>
                </a:cubicBezTo>
                <a:cubicBezTo>
                  <a:pt x="150" y="432"/>
                  <a:pt x="147" y="418"/>
                  <a:pt x="152" y="411"/>
                </a:cubicBezTo>
                <a:cubicBezTo>
                  <a:pt x="171" y="373"/>
                  <a:pt x="194" y="335"/>
                  <a:pt x="219" y="302"/>
                </a:cubicBezTo>
                <a:cubicBezTo>
                  <a:pt x="245" y="269"/>
                  <a:pt x="274" y="241"/>
                  <a:pt x="306" y="222"/>
                </a:cubicBezTo>
                <a:cubicBezTo>
                  <a:pt x="328" y="206"/>
                  <a:pt x="351" y="191"/>
                  <a:pt x="376" y="166"/>
                </a:cubicBezTo>
                <a:cubicBezTo>
                  <a:pt x="373" y="163"/>
                  <a:pt x="373" y="163"/>
                  <a:pt x="369" y="159"/>
                </a:cubicBezTo>
                <a:cubicBezTo>
                  <a:pt x="376" y="166"/>
                  <a:pt x="382" y="147"/>
                  <a:pt x="392" y="144"/>
                </a:cubicBezTo>
                <a:cubicBezTo>
                  <a:pt x="396" y="148"/>
                  <a:pt x="396" y="148"/>
                  <a:pt x="399" y="152"/>
                </a:cubicBezTo>
                <a:cubicBezTo>
                  <a:pt x="403" y="156"/>
                  <a:pt x="409" y="150"/>
                  <a:pt x="416" y="144"/>
                </a:cubicBezTo>
                <a:cubicBezTo>
                  <a:pt x="419" y="147"/>
                  <a:pt x="419" y="147"/>
                  <a:pt x="423" y="151"/>
                </a:cubicBezTo>
                <a:cubicBezTo>
                  <a:pt x="432" y="136"/>
                  <a:pt x="453" y="132"/>
                  <a:pt x="459" y="112"/>
                </a:cubicBezTo>
                <a:cubicBezTo>
                  <a:pt x="462" y="116"/>
                  <a:pt x="462" y="116"/>
                  <a:pt x="466" y="120"/>
                </a:cubicBezTo>
                <a:cubicBezTo>
                  <a:pt x="469" y="111"/>
                  <a:pt x="489" y="107"/>
                  <a:pt x="489" y="94"/>
                </a:cubicBezTo>
                <a:cubicBezTo>
                  <a:pt x="493" y="97"/>
                  <a:pt x="493" y="97"/>
                  <a:pt x="496" y="101"/>
                </a:cubicBezTo>
                <a:cubicBezTo>
                  <a:pt x="493" y="97"/>
                  <a:pt x="489" y="94"/>
                  <a:pt x="496" y="88"/>
                </a:cubicBezTo>
                <a:cubicBezTo>
                  <a:pt x="506" y="80"/>
                  <a:pt x="512" y="73"/>
                  <a:pt x="516" y="69"/>
                </a:cubicBezTo>
                <a:cubicBezTo>
                  <a:pt x="519" y="64"/>
                  <a:pt x="520" y="62"/>
                  <a:pt x="520" y="62"/>
                </a:cubicBezTo>
                <a:cubicBezTo>
                  <a:pt x="530" y="54"/>
                  <a:pt x="547" y="43"/>
                  <a:pt x="561" y="34"/>
                </a:cubicBezTo>
                <a:cubicBezTo>
                  <a:pt x="576" y="26"/>
                  <a:pt x="588" y="20"/>
                  <a:pt x="590" y="22"/>
                </a:cubicBezTo>
                <a:cubicBezTo>
                  <a:pt x="601" y="7"/>
                  <a:pt x="618" y="14"/>
                  <a:pt x="629" y="0"/>
                </a:cubicBezTo>
                <a:cubicBezTo>
                  <a:pt x="639" y="12"/>
                  <a:pt x="634" y="34"/>
                  <a:pt x="655" y="32"/>
                </a:cubicBezTo>
                <a:cubicBezTo>
                  <a:pt x="674" y="28"/>
                  <a:pt x="712" y="30"/>
                  <a:pt x="744" y="37"/>
                </a:cubicBezTo>
                <a:cubicBezTo>
                  <a:pt x="752" y="39"/>
                  <a:pt x="759" y="41"/>
                  <a:pt x="766" y="43"/>
                </a:cubicBezTo>
                <a:cubicBezTo>
                  <a:pt x="770" y="45"/>
                  <a:pt x="773" y="46"/>
                  <a:pt x="776" y="47"/>
                </a:cubicBezTo>
                <a:cubicBezTo>
                  <a:pt x="777" y="47"/>
                  <a:pt x="777" y="48"/>
                  <a:pt x="778" y="48"/>
                </a:cubicBezTo>
                <a:cubicBezTo>
                  <a:pt x="778" y="48"/>
                  <a:pt x="779" y="48"/>
                  <a:pt x="779" y="48"/>
                </a:cubicBezTo>
                <a:cubicBezTo>
                  <a:pt x="779" y="49"/>
                  <a:pt x="780" y="49"/>
                  <a:pt x="780" y="49"/>
                </a:cubicBezTo>
                <a:cubicBezTo>
                  <a:pt x="781" y="50"/>
                  <a:pt x="783" y="50"/>
                  <a:pt x="784" y="51"/>
                </a:cubicBezTo>
                <a:cubicBezTo>
                  <a:pt x="793" y="57"/>
                  <a:pt x="798" y="63"/>
                  <a:pt x="794" y="69"/>
                </a:cubicBezTo>
                <a:cubicBezTo>
                  <a:pt x="793" y="75"/>
                  <a:pt x="787" y="91"/>
                  <a:pt x="781" y="107"/>
                </a:cubicBezTo>
                <a:cubicBezTo>
                  <a:pt x="775" y="123"/>
                  <a:pt x="770" y="140"/>
                  <a:pt x="769" y="146"/>
                </a:cubicBezTo>
                <a:cubicBezTo>
                  <a:pt x="766" y="148"/>
                  <a:pt x="766" y="161"/>
                  <a:pt x="768" y="175"/>
                </a:cubicBezTo>
                <a:cubicBezTo>
                  <a:pt x="770" y="189"/>
                  <a:pt x="775" y="205"/>
                  <a:pt x="781" y="212"/>
                </a:cubicBezTo>
                <a:cubicBezTo>
                  <a:pt x="775" y="217"/>
                  <a:pt x="768" y="222"/>
                  <a:pt x="772" y="226"/>
                </a:cubicBezTo>
                <a:cubicBezTo>
                  <a:pt x="778" y="234"/>
                  <a:pt x="790" y="232"/>
                  <a:pt x="802" y="227"/>
                </a:cubicBezTo>
                <a:cubicBezTo>
                  <a:pt x="813" y="223"/>
                  <a:pt x="826" y="216"/>
                  <a:pt x="834" y="213"/>
                </a:cubicBezTo>
                <a:cubicBezTo>
                  <a:pt x="847" y="217"/>
                  <a:pt x="853" y="238"/>
                  <a:pt x="853" y="250"/>
                </a:cubicBezTo>
                <a:cubicBezTo>
                  <a:pt x="853" y="250"/>
                  <a:pt x="857" y="264"/>
                  <a:pt x="859" y="281"/>
                </a:cubicBezTo>
                <a:cubicBezTo>
                  <a:pt x="860" y="298"/>
                  <a:pt x="859" y="318"/>
                  <a:pt x="848" y="329"/>
                </a:cubicBezTo>
                <a:cubicBezTo>
                  <a:pt x="826" y="352"/>
                  <a:pt x="801" y="376"/>
                  <a:pt x="774" y="398"/>
                </a:cubicBezTo>
                <a:cubicBezTo>
                  <a:pt x="748" y="421"/>
                  <a:pt x="720" y="442"/>
                  <a:pt x="692" y="458"/>
                </a:cubicBezTo>
                <a:cubicBezTo>
                  <a:pt x="683" y="459"/>
                  <a:pt x="664" y="462"/>
                  <a:pt x="655" y="464"/>
                </a:cubicBezTo>
                <a:cubicBezTo>
                  <a:pt x="627" y="479"/>
                  <a:pt x="600" y="498"/>
                  <a:pt x="574" y="519"/>
                </a:cubicBezTo>
                <a:cubicBezTo>
                  <a:pt x="549" y="540"/>
                  <a:pt x="525" y="563"/>
                  <a:pt x="502" y="587"/>
                </a:cubicBezTo>
                <a:cubicBezTo>
                  <a:pt x="479" y="612"/>
                  <a:pt x="458" y="637"/>
                  <a:pt x="437" y="663"/>
                </a:cubicBezTo>
                <a:cubicBezTo>
                  <a:pt x="416" y="689"/>
                  <a:pt x="395" y="715"/>
                  <a:pt x="374" y="740"/>
                </a:cubicBezTo>
                <a:cubicBezTo>
                  <a:pt x="378" y="734"/>
                  <a:pt x="381" y="727"/>
                  <a:pt x="385" y="720"/>
                </a:cubicBezTo>
                <a:cubicBezTo>
                  <a:pt x="379" y="730"/>
                  <a:pt x="373" y="745"/>
                  <a:pt x="367" y="757"/>
                </a:cubicBez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3" name="文本框 52"/>
          <p:cNvSpPr txBox="1"/>
          <p:nvPr/>
        </p:nvSpPr>
        <p:spPr>
          <a:xfrm>
            <a:off x="691107" y="1027004"/>
            <a:ext cx="541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 err="1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en-US" altLang="zh-CN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是澳大利亚的一个城市名。</a:t>
            </a:r>
            <a:endParaRPr lang="en-US" altLang="zh-CN" sz="1200" b="1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91106" y="1423683"/>
            <a:ext cx="629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2011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27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日，阿里巴巴开源了自己的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SOA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服务化治理方案的核心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 </a:t>
            </a:r>
            <a:r>
              <a:rPr lang="en-US" altLang="zh-CN" sz="1200" dirty="0" err="1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200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691106" y="1807351"/>
            <a:ext cx="7274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2012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23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 </a:t>
            </a:r>
            <a:r>
              <a:rPr lang="en-US" altLang="zh-CN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Dubbo2.5.3 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后，在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开源将满一周年之际，阿里基本停止了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 </a:t>
            </a:r>
            <a:r>
              <a:rPr lang="en-US" altLang="zh-CN" sz="1200" dirty="0" err="1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en-US" altLang="zh-CN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主要升级。</a:t>
            </a:r>
            <a:endParaRPr lang="en-US" altLang="zh-CN" sz="1200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2085508" y="2390762"/>
            <a:ext cx="6549534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endParaRPr lang="en-US" altLang="zh-CN" sz="12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2723" y="2366570"/>
            <a:ext cx="7274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2013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年和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2014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年更新过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 </a:t>
            </a:r>
            <a:r>
              <a:rPr lang="en-US" altLang="zh-CN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Dubbo2.4 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维护版本，然后停止了所有维护工作。</a:t>
            </a:r>
            <a:r>
              <a:rPr lang="en-US" altLang="zh-CN" sz="1200" dirty="0" err="1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en-US" altLang="zh-CN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 </a:t>
            </a:r>
            <a:r>
              <a:rPr lang="en-US" altLang="zh-CN" sz="1200" dirty="0" err="1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Srping</a:t>
            </a:r>
            <a:r>
              <a:rPr lang="en-US" altLang="zh-CN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支持也停留在了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2.5.6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版本上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200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2723" y="2957554"/>
            <a:ext cx="752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在阿里停止维护和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升级 </a:t>
            </a:r>
            <a:r>
              <a:rPr lang="en-US" altLang="zh-CN" sz="1200" dirty="0" err="1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en-US" altLang="zh-CN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期间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，当当网开始维护自己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 </a:t>
            </a:r>
            <a:r>
              <a:rPr lang="en-US" altLang="zh-CN" sz="1200" dirty="0" err="1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en-US" altLang="zh-CN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分支版本 </a:t>
            </a:r>
            <a:r>
              <a:rPr lang="en-US" altLang="zh-CN" sz="1200" dirty="0" err="1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Dubbox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，支持了新版本的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对外开源了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Dubbox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。同时，网易考拉也维护了自己的独立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 </a:t>
            </a:r>
            <a:r>
              <a:rPr lang="en-US" altLang="zh-CN" sz="1200" dirty="0" err="1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Dubbok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，可惜并未对外开源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2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2723" y="3596850"/>
            <a:ext cx="7274154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日，阿里发布了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2.5.4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版本。</a:t>
            </a:r>
            <a:endParaRPr lang="en-US" altLang="zh-CN" sz="1200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3955" y="3978505"/>
            <a:ext cx="7274154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阿里宣布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被列入集团重点维护开源项目，这也就意味着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起死回生，开始重新进入快车道。</a:t>
            </a:r>
            <a:endParaRPr lang="en-US" altLang="zh-CN" sz="1200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4097" y="4638484"/>
            <a:ext cx="7274154" cy="614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日，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2.6.0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版本发布，新版本将之前当当网开源的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Dubbox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进行了合并，实现了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版本的统一整合。</a:t>
            </a:r>
            <a:endParaRPr lang="en-US" altLang="zh-CN" sz="1200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2723" y="5316450"/>
            <a:ext cx="579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顺利成为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Apache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基金会孵化项目。</a:t>
            </a:r>
            <a:endParaRPr lang="en-US" altLang="zh-CN" sz="1200" b="1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106" y="5729280"/>
            <a:ext cx="579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当前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最新版版本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2.6.5-release(2018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200" b="1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3854" y="6150349"/>
            <a:ext cx="973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据悉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2.7.x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会作为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Apache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社区的毕业版本，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Dubbo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将有机会成为继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RocketMQ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后，来自阿里巴巴的又一个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Apache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顶级项目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(TLP</a:t>
            </a:r>
            <a:r>
              <a:rPr lang="en-US" altLang="zh-CN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1200" dirty="0" smtClean="0">
                <a:solidFill>
                  <a:srgbClr val="040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200" b="1" dirty="0">
              <a:solidFill>
                <a:srgbClr val="0404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  <p:bldP spid="2" grpId="0" bldLvl="0" animBg="1"/>
      <p:bldP spid="53" grpId="0"/>
      <p:bldP spid="55" grpId="0"/>
      <p:bldP spid="132" grpId="0"/>
      <p:bldP spid="134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-3175"/>
            <a:ext cx="12211050" cy="68694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87937" y="1888381"/>
            <a:ext cx="1666240" cy="1075055"/>
          </a:xfrm>
          <a:prstGeom prst="rect">
            <a:avLst/>
          </a:prstGeom>
          <a:noFill/>
          <a:ln w="38100">
            <a:solidFill>
              <a:srgbClr val="C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45734" y="1918543"/>
            <a:ext cx="1350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6000" b="1" dirty="0">
              <a:solidFill>
                <a:srgbClr val="C9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1151" y="4033903"/>
            <a:ext cx="3559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sz="4000" b="1" dirty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4000" b="1" dirty="0" smtClean="0">
                <a:solidFill>
                  <a:srgbClr val="C90000"/>
                </a:solidFill>
                <a:latin typeface="微软雅黑" panose="020B0503020204020204" charset="-122"/>
                <a:ea typeface="微软雅黑" panose="020B0503020204020204" charset="-122"/>
              </a:rPr>
              <a:t>SPI</a:t>
            </a:r>
            <a:endParaRPr lang="zh-CN" altLang="en-US" sz="4000" b="1" dirty="0">
              <a:solidFill>
                <a:srgbClr val="C9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52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-3175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JDK SPI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45" name="矩形 13"/>
          <p:cNvSpPr/>
          <p:nvPr/>
        </p:nvSpPr>
        <p:spPr>
          <a:xfrm>
            <a:off x="1398353" y="2305671"/>
            <a:ext cx="6236023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SPI 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全称为 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(</a:t>
            </a:r>
            <a:r>
              <a:rPr lang="en-US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Service Provider Interface) ,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是</a:t>
            </a:r>
            <a:r>
              <a:rPr lang="en-US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JDK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内置的一种服务提供发现机制。</a:t>
            </a:r>
          </a:p>
        </p:txBody>
      </p:sp>
      <p:sp>
        <p:nvSpPr>
          <p:cNvPr id="18446" name="矩形 14"/>
          <p:cNvSpPr/>
          <p:nvPr/>
        </p:nvSpPr>
        <p:spPr>
          <a:xfrm>
            <a:off x="911860" y="1167123"/>
            <a:ext cx="234251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什么是</a:t>
            </a:r>
            <a:r>
              <a:rPr lang="en-US" altLang="zh-CN" sz="1600" b="1" dirty="0" smtClean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SPI ?</a:t>
            </a:r>
            <a:endParaRPr lang="zh-CN" altLang="en-US" sz="1600" b="1" dirty="0">
              <a:solidFill>
                <a:srgbClr val="04040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矩形 13"/>
          <p:cNvSpPr/>
          <p:nvPr/>
        </p:nvSpPr>
        <p:spPr>
          <a:xfrm>
            <a:off x="1398353" y="3489988"/>
            <a:ext cx="6857126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具体是在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JAR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包的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"</a:t>
            </a:r>
            <a:r>
              <a:rPr lang="en-US" altLang="zh-CN" sz="1200" dirty="0" err="1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src</a:t>
            </a:r>
            <a:r>
              <a:rPr lang="en-US" altLang="zh-CN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/META-INF/services/"</a:t>
            </a:r>
            <a:r>
              <a:rPr lang="zh-CN" altLang="en-US" sz="1200" dirty="0">
                <a:solidFill>
                  <a:srgbClr val="04040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目录下建立一个文件，文件名是接口的全限定名，文件的内容可以有多行，每行都是该接口对应的具体实现类的全限定名。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  <p:bldP spid="18445" grpId="0"/>
      <p:bldP spid="1844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文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75"/>
            <a:ext cx="12211050" cy="686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985" y="377825"/>
            <a:ext cx="14795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0995" y="377825"/>
            <a:ext cx="2480945" cy="44386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JDK SPI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985" y="6779260"/>
            <a:ext cx="3261360" cy="86995"/>
          </a:xfrm>
          <a:prstGeom prst="rect">
            <a:avLst/>
          </a:prstGeom>
          <a:solidFill>
            <a:srgbClr val="C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337925" y="-3175"/>
            <a:ext cx="855345" cy="76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89182" y="2554377"/>
            <a:ext cx="75394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Talk is cheap</a:t>
            </a:r>
          </a:p>
          <a:p>
            <a:r>
              <a:rPr lang="en-US" altLang="zh-CN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Show me the code!!!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 bldLvl="0" animBg="1"/>
      <p:bldP spid="10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1296</Words>
  <Application>Microsoft Office PowerPoint</Application>
  <PresentationFormat>宽屏</PresentationFormat>
  <Paragraphs>132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汉真广标</vt:lpstr>
      <vt:lpstr>宋体</vt:lpstr>
      <vt:lpstr>微软雅黑</vt:lpstr>
      <vt:lpstr>Arial</vt:lpstr>
      <vt:lpstr>Calibri</vt:lpstr>
      <vt:lpstr>Microsoft Yi Baiti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</dc:creator>
  <cp:lastModifiedBy>muzonglin</cp:lastModifiedBy>
  <cp:revision>69</cp:revision>
  <dcterms:created xsi:type="dcterms:W3CDTF">2017-06-21T07:56:00Z</dcterms:created>
  <dcterms:modified xsi:type="dcterms:W3CDTF">2018-12-17T07:19:17Z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